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68" r:id="rId2"/>
    <p:sldId id="329" r:id="rId3"/>
    <p:sldId id="325" r:id="rId4"/>
    <p:sldId id="332" r:id="rId5"/>
    <p:sldId id="336" r:id="rId6"/>
    <p:sldId id="330" r:id="rId7"/>
    <p:sldId id="314" r:id="rId8"/>
    <p:sldId id="266" r:id="rId9"/>
    <p:sldId id="320" r:id="rId10"/>
    <p:sldId id="321" r:id="rId11"/>
    <p:sldId id="322" r:id="rId12"/>
    <p:sldId id="273" r:id="rId13"/>
    <p:sldId id="301" r:id="rId14"/>
    <p:sldId id="318" r:id="rId15"/>
    <p:sldId id="279" r:id="rId16"/>
    <p:sldId id="264" r:id="rId17"/>
    <p:sldId id="276" r:id="rId18"/>
    <p:sldId id="317" r:id="rId19"/>
    <p:sldId id="283" r:id="rId20"/>
    <p:sldId id="275" r:id="rId21"/>
    <p:sldId id="290" r:id="rId22"/>
    <p:sldId id="293" r:id="rId23"/>
    <p:sldId id="306" r:id="rId24"/>
    <p:sldId id="334" r:id="rId25"/>
    <p:sldId id="335" r:id="rId26"/>
    <p:sldId id="331" r:id="rId27"/>
    <p:sldId id="310" r:id="rId28"/>
    <p:sldId id="326" r:id="rId29"/>
    <p:sldId id="31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>
        <p:scale>
          <a:sx n="78" d="100"/>
          <a:sy n="78" d="100"/>
        </p:scale>
        <p:origin x="-930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26ED8-2642-4C4E-B8B5-7E541760577F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7DEA1-BC81-40E6-B2A7-3ED392E89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367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7DEA1-BC81-40E6-B2A7-3ED392E8945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61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3174" y="1961544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Segoe UI"/>
                <a:cs typeface="Times New Roman" pitchFamily="18" charset="0"/>
              </a:rPr>
              <a:t>Сличёнок М. Ю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Segoe UI"/>
                <a:cs typeface="Times New Roman" pitchFamily="18" charset="0"/>
              </a:rPr>
              <a:t>.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доцент, канд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пед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наук,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доцент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кафедры «Навигации»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Государственного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университета морского и речного флота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имени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адмирала С.О. Макарова (Санкт-Петербург) </a:t>
            </a:r>
            <a:endParaRPr lang="ru-RU" sz="2000" b="1" dirty="0">
              <a:solidFill>
                <a:prstClr val="black"/>
              </a:solidFill>
              <a:latin typeface="Segoe UI"/>
              <a:ea typeface="Segoe UI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7389"/>
            <a:ext cx="2448272" cy="242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3317640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0000"/>
                </a:solidFill>
                <a:latin typeface="Times New Roman"/>
                <a:ea typeface="Microsoft Sans Serif"/>
              </a:rPr>
              <a:t> 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Microsoft Sans Serif"/>
              </a:rPr>
              <a:t>ПЕРВАЯ РУССКАЯ НАУЧНАЯ ВЫСОКОШИРОТНАЯ АРКТИЧЕСКАЯ ЭКСПЕДИЦИЯ</a:t>
            </a:r>
            <a:endParaRPr lang="ru-RU" sz="2800" dirty="0">
              <a:solidFill>
                <a:srgbClr val="000000"/>
              </a:solidFill>
              <a:latin typeface="Microsoft Sans Serif"/>
              <a:ea typeface="Microsoft Sans Serif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931" y="0"/>
            <a:ext cx="1752102" cy="208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274198"/>
            <a:ext cx="1769727" cy="258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2894" cy="211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82" y="2621639"/>
            <a:ext cx="815640" cy="84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4" y="2621639"/>
            <a:ext cx="1021761" cy="102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24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" y="1229177"/>
            <a:ext cx="907995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076056" y="1844824"/>
            <a:ext cx="35283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79512" y="2348880"/>
            <a:ext cx="84249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79512" y="2924944"/>
            <a:ext cx="84249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79512" y="3356992"/>
            <a:ext cx="85689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79512" y="3861048"/>
            <a:ext cx="64087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944883" y="5373216"/>
            <a:ext cx="58035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79512" y="5805264"/>
            <a:ext cx="44644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8666665" y="10821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7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4744"/>
            <a:ext cx="908377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652120" y="1628800"/>
            <a:ext cx="3312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0" y="2204864"/>
            <a:ext cx="8892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72008" y="2780928"/>
            <a:ext cx="8892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2008" y="3284984"/>
            <a:ext cx="8892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2008" y="3789040"/>
            <a:ext cx="8892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2008" y="4293096"/>
            <a:ext cx="21957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66665" y="108211"/>
            <a:ext cx="426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17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692695"/>
            <a:ext cx="6768831" cy="509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9885" y="5789295"/>
            <a:ext cx="3914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М.В. Ломоносов и Чичагов В.Я.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669452" y="10821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63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51" y="980728"/>
            <a:ext cx="6583093" cy="530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"/>
            <a:ext cx="7560840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27" y="6076950"/>
            <a:ext cx="655272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59580" y="90255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07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401518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3140968"/>
            <a:ext cx="2941839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683568" y="332656"/>
            <a:ext cx="6480720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23528" y="764704"/>
            <a:ext cx="6840760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80379" y="1196752"/>
            <a:ext cx="63798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59580" y="10075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90984" y="5805264"/>
            <a:ext cx="3565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Василий Яковлевич Чичагов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(1725-1809)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09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360375" cy="532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88841" y="421798"/>
            <a:ext cx="44756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Пинк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или пинка (от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фр.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Pinque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плоскодонное парусное судно 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нем.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Pinke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грузовое судно), — двух- или трёхмачтовое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парусное судно с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косыми латинскими или прямыми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парусами.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Использовался с XVII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века флотами морских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держав для разведки 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крейсерских операций.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88841" y="3654373"/>
            <a:ext cx="44756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составе Российского флота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суда данного класса появились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 время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Северной войны.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зависимости от размера могли нести до 38 орудий. Использовались для перевозки грузов и подвоза провианта и боеприпасов на суда эскадр, а также для разведки и крейсерских операций. </a:t>
            </a:r>
          </a:p>
        </p:txBody>
      </p:sp>
      <p:sp>
        <p:nvSpPr>
          <p:cNvPr id="6" name="Овал 5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59580" y="10075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64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5" y="476250"/>
            <a:ext cx="8892616" cy="47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1" y="5373216"/>
            <a:ext cx="845026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672135" y="10821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16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02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92" y="116631"/>
            <a:ext cx="9047888" cy="341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6270695" cy="309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659580" y="10075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25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7640596" cy="636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2555776" y="2204864"/>
            <a:ext cx="53285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638704" y="2636912"/>
            <a:ext cx="71736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403648" y="6021288"/>
            <a:ext cx="64087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39552" y="6453336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38704" y="3068960"/>
            <a:ext cx="72456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02700" y="3501008"/>
            <a:ext cx="72456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02700" y="3933056"/>
            <a:ext cx="72456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02700" y="4293096"/>
            <a:ext cx="13050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8659580" y="10821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30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94" y="1052736"/>
            <a:ext cx="855169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796136" y="1844824"/>
            <a:ext cx="28083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39552" y="2348880"/>
            <a:ext cx="28083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3923928" y="1406769"/>
            <a:ext cx="3491756" cy="600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580112" y="3284984"/>
            <a:ext cx="302433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11560" y="3789040"/>
            <a:ext cx="554461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076056" y="4603643"/>
            <a:ext cx="345638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11560" y="5085184"/>
            <a:ext cx="777686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8669261" y="91076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71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208" y="-201426"/>
            <a:ext cx="8931280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712950"/>
            <a:ext cx="7462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«Письмо о Северном ходу в Ост-Индию сибирским океаном»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(1755 год, осталось неопубликованным)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80" y="5534561"/>
            <a:ext cx="93071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«Краткое описание разных путешествий по Северным морями показание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возможного проходу Сибирским океаном в Восточную Индию»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(Представлено в Морскую академию российских флотов в сентябре 1763 года.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Было издано лишь в 1847 году  Гидрографическим департаментом)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475"/>
            <a:ext cx="2954603" cy="384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32040" y="3979000"/>
            <a:ext cx="38887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Михаил Васильевич Ломоносов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1711-1765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723700" y="10821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2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00016" cy="642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46600" y="376215"/>
            <a:ext cx="4572000" cy="66018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1-я экспедиция Чичагова В.Я.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9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мая 1765 г.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Чичагов В.Я.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вышел в море с тремя судами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Microsoft Sans Serif"/>
              </a:rPr>
              <a:t> из Кольского залива и взял курс к северным широтам в район Западного Шпицбергена. </a:t>
            </a:r>
            <a:endParaRPr lang="ru-RU" sz="2000" b="1" dirty="0" smtClean="0">
              <a:solidFill>
                <a:srgbClr val="000000"/>
              </a:solidFill>
              <a:latin typeface="Times New Roman"/>
              <a:ea typeface="Microsoft Sans Serif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Microsoft Sans Serif"/>
              </a:rPr>
              <a:t>23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Microsoft Sans Serif"/>
              </a:rPr>
              <a:t>июля, достигнув к северо-западу от Шпицбергена широты 80°26' и встретив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всюду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Microsoft Sans Serif"/>
              </a:rPr>
              <a:t> тяжелые непроходимые льды, корабли экспедиции вынуждены были повернуть обратно и 20 августа прибыли в Архангельск.</a:t>
            </a:r>
            <a:endParaRPr lang="ru-RU" sz="2000" b="1" dirty="0">
              <a:solidFill>
                <a:srgbClr val="000000"/>
              </a:solidFill>
              <a:effectLst/>
              <a:latin typeface="Microsoft Sans Serif"/>
              <a:ea typeface="Microsoft Sans Serif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659303" y="10821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29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77"/>
            <a:ext cx="9144000" cy="292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5219"/>
            <a:ext cx="9144000" cy="341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69065"/>
            <a:ext cx="2339752" cy="54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932040" y="3356992"/>
            <a:ext cx="3960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" y="3861048"/>
            <a:ext cx="88924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" y="4293096"/>
            <a:ext cx="90364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3752" y="4797152"/>
            <a:ext cx="90364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3752" y="5229200"/>
            <a:ext cx="90364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3751" y="5661248"/>
            <a:ext cx="90364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3751" y="6069065"/>
            <a:ext cx="90364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" y="6608529"/>
            <a:ext cx="23397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659580" y="10821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31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589240"/>
            <a:ext cx="6696744" cy="122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83" y="31972"/>
            <a:ext cx="6692937" cy="624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699792" y="5229200"/>
            <a:ext cx="44644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043608" y="5661248"/>
            <a:ext cx="6120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971600" y="6093296"/>
            <a:ext cx="6120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971600" y="6525344"/>
            <a:ext cx="61926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99592" y="6817444"/>
            <a:ext cx="61926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043608" y="332656"/>
            <a:ext cx="60486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899592" y="764704"/>
            <a:ext cx="61926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99592" y="1124744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979712" y="3717032"/>
            <a:ext cx="51845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971600" y="4077072"/>
            <a:ext cx="6120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935596" y="4509120"/>
            <a:ext cx="6120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99592" y="4869160"/>
            <a:ext cx="4320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659580" y="10075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22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10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04" y="1412776"/>
            <a:ext cx="6768752" cy="53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1"/>
            <a:ext cx="6760840" cy="130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644008" y="3356992"/>
            <a:ext cx="295232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187624" y="3717032"/>
            <a:ext cx="64087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87624" y="4077072"/>
            <a:ext cx="64087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187624" y="4437112"/>
            <a:ext cx="64087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187624" y="4797152"/>
            <a:ext cx="64087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15616" y="5157192"/>
            <a:ext cx="64087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115616" y="5589240"/>
            <a:ext cx="64087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624" y="5949280"/>
            <a:ext cx="64087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187624" y="6381328"/>
            <a:ext cx="64087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187624" y="6669360"/>
            <a:ext cx="25922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8672698" y="10075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23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28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" y="7706"/>
            <a:ext cx="8619142" cy="18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64684"/>
            <a:ext cx="3775274" cy="48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" y="1851922"/>
            <a:ext cx="9135958" cy="458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79512" y="4293096"/>
            <a:ext cx="8640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496" y="4797152"/>
            <a:ext cx="87849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5496" y="5373216"/>
            <a:ext cx="82089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341166" y="2276872"/>
            <a:ext cx="24793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79512" y="2780928"/>
            <a:ext cx="8640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7504" y="3284984"/>
            <a:ext cx="87129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43508" y="3861048"/>
            <a:ext cx="87129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8659580" y="10075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10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47725" y="549835"/>
            <a:ext cx="44167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ru-RU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</a:pP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2-я экспедиция Чичагова В.Я.</a:t>
            </a:r>
          </a:p>
          <a:p>
            <a:pPr algn="just">
              <a:lnSpc>
                <a:spcPct val="150000"/>
              </a:lnSpc>
            </a:pPr>
            <a:endParaRPr lang="ru-RU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Плавание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</a:rPr>
              <a:t>кораблей началось 19 мая 1766 г. </a:t>
            </a:r>
            <a:endParaRPr lang="ru-RU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18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</a:rPr>
              <a:t>июля 1766 г. на 80°30' с. ш. дальнейший путь на север преградили тяжелые льды и Чичагов повернул на юг, а 10 сентября корабли вернулись в Архангельск и после доклада Адмиралтейств–коллегии было принято решение о прекращении экспедиционных работ. 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1" y="116632"/>
            <a:ext cx="453244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659580" y="10821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95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4875" y="548680"/>
            <a:ext cx="8258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000" b="1" dirty="0" smtClean="0">
                <a:solidFill>
                  <a:srgbClr val="F14124"/>
                </a:solidFill>
                <a:latin typeface="Times New Roman"/>
                <a:ea typeface="Times New Roman"/>
              </a:rPr>
              <a:t>   </a:t>
            </a:r>
            <a:r>
              <a:rPr lang="ru-RU" sz="2000" b="1" dirty="0" smtClean="0">
                <a:latin typeface="Times New Roman"/>
                <a:ea typeface="Times New Roman"/>
              </a:rPr>
              <a:t>По </a:t>
            </a:r>
            <a:r>
              <a:rPr lang="ru-RU" sz="2000" b="1" dirty="0">
                <a:latin typeface="Times New Roman"/>
                <a:ea typeface="Times New Roman"/>
              </a:rPr>
              <a:t>воле Императрицы проект Ломоносова и походы экспедиции Чичагова держались в величайшем секрете «даже и от Сената до времени» и оставались тайной. </a:t>
            </a:r>
            <a:endParaRPr lang="ru-RU" sz="2000" b="1" dirty="0" smtClean="0"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</a:pPr>
            <a:endParaRPr lang="ru-RU" sz="2000" b="1" dirty="0"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</a:pPr>
            <a:r>
              <a:rPr lang="ru-RU" sz="2000" b="1" dirty="0" smtClean="0">
                <a:latin typeface="Times New Roman"/>
                <a:ea typeface="Times New Roman"/>
              </a:rPr>
              <a:t>    ЗНАЛО О ПРОЕКТЕ ЛОМОНОСОВА ОЧЕНЬ ОГРАНИЧЕННОЕ ЧИСЛО ЛИЦ И ПОТОМ О НЁМ ЗАБЫЛИ….</a:t>
            </a:r>
            <a:r>
              <a:rPr lang="ru-RU" sz="2000" b="1" dirty="0" smtClean="0">
                <a:latin typeface="Times New Roman"/>
                <a:ea typeface="Microsoft Sans Serif"/>
              </a:rPr>
              <a:t>. </a:t>
            </a:r>
            <a:endParaRPr lang="ru-RU" sz="2000" b="1" dirty="0">
              <a:latin typeface="Microsoft Sans Serif"/>
              <a:ea typeface="Microsoft Sans Serif"/>
            </a:endParaRPr>
          </a:p>
        </p:txBody>
      </p:sp>
      <p:sp>
        <p:nvSpPr>
          <p:cNvPr id="6" name="AutoShape 2" descr="https://storage.needpix.com/rsynced_images/book-2803626_12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6060"/>
            <a:ext cx="9143999" cy="340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вал 8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659580" y="95815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26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84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914" y="332656"/>
            <a:ext cx="892899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/>
                <a:ea typeface="Microsoft Sans Serif"/>
              </a:rPr>
              <a:t>НАУЧНЫЕ РЕЗУЛЬТАТЫ ЭКСПЕДИЦИЙ ЧИЧАГОВА В.Я.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b="1" dirty="0" smtClean="0">
                <a:latin typeface="Times New Roman"/>
                <a:ea typeface="Microsoft Sans Serif"/>
              </a:rPr>
              <a:t>Впервые </a:t>
            </a:r>
            <a:r>
              <a:rPr lang="ru-RU" sz="2000" b="1" dirty="0">
                <a:latin typeface="Times New Roman"/>
                <a:ea typeface="Microsoft Sans Serif"/>
              </a:rPr>
              <a:t>осуществлено исследование высокоширотных районов Арктики и особенно </a:t>
            </a:r>
            <a:r>
              <a:rPr lang="ru-RU" sz="2000" b="1" dirty="0" smtClean="0">
                <a:latin typeface="Times New Roman"/>
                <a:ea typeface="Microsoft Sans Serif"/>
              </a:rPr>
              <a:t>Шпицбергена;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b="1" dirty="0" smtClean="0">
                <a:latin typeface="Times New Roman"/>
                <a:ea typeface="Microsoft Sans Serif"/>
              </a:rPr>
              <a:t>Выполнена программа океанографические </a:t>
            </a:r>
            <a:r>
              <a:rPr lang="ru-RU" sz="2000" b="1" dirty="0">
                <a:latin typeface="Times New Roman"/>
                <a:ea typeface="Microsoft Sans Serif"/>
              </a:rPr>
              <a:t>и </a:t>
            </a:r>
            <a:r>
              <a:rPr lang="ru-RU" sz="2000" b="1" dirty="0" smtClean="0">
                <a:latin typeface="Times New Roman"/>
                <a:ea typeface="Microsoft Sans Serif"/>
              </a:rPr>
              <a:t>метеорологических наблюдения высокоширотных районов Арктики;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b="1" dirty="0" smtClean="0">
                <a:latin typeface="Times New Roman"/>
                <a:ea typeface="Microsoft Sans Serif"/>
              </a:rPr>
              <a:t>Произведена географическая съемка участков побережья Шпицбергена;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b="1" dirty="0" smtClean="0">
                <a:latin typeface="Times New Roman"/>
                <a:ea typeface="Microsoft Sans Serif"/>
              </a:rPr>
              <a:t>Подтвержден открытый Ломоносовым М.В. закон большого дрейфа льдов Северного Ледовитого океана с </a:t>
            </a:r>
            <a:r>
              <a:rPr lang="ru-RU" sz="2000" b="1" dirty="0">
                <a:latin typeface="Times New Roman"/>
                <a:ea typeface="Microsoft Sans Serif"/>
              </a:rPr>
              <a:t>востока на </a:t>
            </a:r>
            <a:r>
              <a:rPr lang="ru-RU" sz="2000" b="1" dirty="0" smtClean="0">
                <a:latin typeface="Times New Roman"/>
                <a:ea typeface="Microsoft Sans Serif"/>
              </a:rPr>
              <a:t>запад;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b="1" dirty="0" smtClean="0">
                <a:latin typeface="Times New Roman"/>
                <a:ea typeface="Microsoft Sans Serif"/>
              </a:rPr>
              <a:t>Установлен рекорд </a:t>
            </a:r>
            <a:r>
              <a:rPr lang="ru-RU" sz="2000" b="1" dirty="0">
                <a:latin typeface="Times New Roman"/>
                <a:ea typeface="Microsoft Sans Serif"/>
              </a:rPr>
              <a:t>плавания в высокие </a:t>
            </a:r>
            <a:r>
              <a:rPr lang="ru-RU" sz="2000" b="1" dirty="0" smtClean="0">
                <a:latin typeface="Times New Roman"/>
                <a:ea typeface="Microsoft Sans Serif"/>
              </a:rPr>
              <a:t>широты;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Получен опыт кораблевождения и взаимодействия группы кораблей в высоких полярных широтах и во льдах;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Отработаны астрономические способы определения места кораблей с определением широты и долготы места;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659580" y="10075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27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63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87824" y="476672"/>
            <a:ext cx="590465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Заложены основы ледовой разведки;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Выявлен и практически использован принцип 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эхолокации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обнаружения берега и льдов;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Доказана невозможность  плавания кораблей и судов Северо-Западным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проходом;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ru-RU" sz="2000" b="1" dirty="0" smtClean="0">
                <a:latin typeface="Times New Roman"/>
                <a:ea typeface="Microsoft Sans Serif"/>
              </a:rPr>
              <a:t>Доказано, что </a:t>
            </a:r>
            <a:r>
              <a:rPr lang="ru-RU" sz="2000" b="1" dirty="0">
                <a:latin typeface="Times New Roman"/>
                <a:ea typeface="Microsoft Sans Serif"/>
              </a:rPr>
              <a:t>район </a:t>
            </a:r>
            <a:r>
              <a:rPr lang="ru-RU" sz="2000" b="1" dirty="0" smtClean="0">
                <a:latin typeface="Times New Roman"/>
                <a:ea typeface="Microsoft Sans Serif"/>
              </a:rPr>
              <a:t> </a:t>
            </a:r>
            <a:r>
              <a:rPr lang="ru-RU" sz="2000" b="1" dirty="0">
                <a:latin typeface="Times New Roman"/>
                <a:ea typeface="Microsoft Sans Serif"/>
              </a:rPr>
              <a:t>к Северному полюсу </a:t>
            </a:r>
            <a:r>
              <a:rPr lang="ru-RU" sz="2000" b="1" dirty="0" smtClean="0">
                <a:latin typeface="Times New Roman"/>
                <a:ea typeface="Microsoft Sans Serif"/>
              </a:rPr>
              <a:t>закрыт </a:t>
            </a:r>
            <a:r>
              <a:rPr lang="ru-RU" sz="2000" b="1" dirty="0">
                <a:latin typeface="Times New Roman"/>
                <a:ea typeface="Microsoft Sans Serif"/>
              </a:rPr>
              <a:t>сплошными паковыми </a:t>
            </a:r>
            <a:r>
              <a:rPr lang="ru-RU" sz="2000" b="1" dirty="0" smtClean="0">
                <a:latin typeface="Times New Roman"/>
                <a:ea typeface="Microsoft Sans Serif"/>
              </a:rPr>
              <a:t>льдами;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Совместными усилиями учёного и военных моряков реализована надолго опередившая время героическая попытка успешного проникновения в центральную область Ледовитого океана.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0" y="260647"/>
            <a:ext cx="2745684" cy="36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вал 7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659580" y="10821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28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2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771800" cy="184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hoca_thumb_l_sext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2099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2754506"/>
            <a:ext cx="5177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СПАСИБО ЗА ВНИМАНИЕ!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725" y="3429000"/>
            <a:ext cx="4397314" cy="3287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вал 9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659580" y="10075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29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7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" b="98019" l="7889" r="95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2636" y="-387424"/>
            <a:ext cx="11521280" cy="777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548680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Е. и. в., </a:t>
            </a:r>
            <a:r>
              <a:rPr lang="ru-RU" sz="2400" b="1" dirty="0" err="1">
                <a:latin typeface="Monotype Corsiva" pitchFamily="66" charset="0"/>
                <a:cs typeface="Times New Roman" pitchFamily="18" charset="0"/>
              </a:rPr>
              <a:t>пресветлейшему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 государю цесаревичу, великому князю Павлу Петровичу, герцогу </a:t>
            </a:r>
            <a:r>
              <a:rPr lang="ru-RU" sz="2400" b="1" dirty="0" err="1">
                <a:latin typeface="Monotype Corsiva" pitchFamily="66" charset="0"/>
                <a:cs typeface="Times New Roman" pitchFamily="18" charset="0"/>
              </a:rPr>
              <a:t>шлезвиг-голстинскому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Monotype Corsiva" pitchFamily="66" charset="0"/>
                <a:cs typeface="Times New Roman" pitchFamily="18" charset="0"/>
              </a:rPr>
              <a:t>стормарнскому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Monotype Corsiva" pitchFamily="66" charset="0"/>
                <a:cs typeface="Times New Roman" pitchFamily="18" charset="0"/>
              </a:rPr>
              <a:t>дитмарсенскому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, графу </a:t>
            </a:r>
            <a:r>
              <a:rPr lang="ru-RU" sz="2400" b="1" dirty="0" err="1">
                <a:latin typeface="Monotype Corsiva" pitchFamily="66" charset="0"/>
                <a:cs typeface="Times New Roman" pitchFamily="18" charset="0"/>
              </a:rPr>
              <a:t>олденбургскому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 и </a:t>
            </a:r>
            <a:r>
              <a:rPr lang="ru-RU" sz="2400" b="1" dirty="0" err="1">
                <a:latin typeface="Monotype Corsiva" pitchFamily="66" charset="0"/>
                <a:cs typeface="Times New Roman" pitchFamily="18" charset="0"/>
              </a:rPr>
              <a:t>делменгорстскому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, наследнику норвежскому, флотов российских генералу-адмиралу, милостивейшему </a:t>
            </a:r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государю</a:t>
            </a:r>
            <a:endParaRPr lang="ru-RU" sz="2400" b="1" dirty="0">
              <a:effectLst/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337261"/>
            <a:ext cx="763284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….Могущество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обширность морей, Российскую империю окружающих, требуют такого рачения и знания. Между прочими Северный океан есть пространное поле, где под вашего императорского высочества правлением усугубиться может российская слава, соединенная с беспримерною пользою, чрез изобретение восточно-северного мореплавания в Индию и Америку.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….</a:t>
            </a:r>
            <a:endParaRPr lang="ru-RU" sz="2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095" y="5517232"/>
            <a:ext cx="87309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Вашего императорского высочества </a:t>
            </a:r>
            <a:r>
              <a:rPr lang="ru-RU" sz="2400" b="1" dirty="0" err="1">
                <a:latin typeface="Monotype Corsiva" pitchFamily="66" charset="0"/>
                <a:cs typeface="Times New Roman" pitchFamily="18" charset="0"/>
              </a:rPr>
              <a:t>подданнейший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 и </a:t>
            </a:r>
            <a:r>
              <a:rPr lang="ru-RU" sz="2400" b="1" dirty="0" err="1">
                <a:latin typeface="Monotype Corsiva" pitchFamily="66" charset="0"/>
                <a:cs typeface="Times New Roman" pitchFamily="18" charset="0"/>
              </a:rPr>
              <a:t>всеусерднейший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 раб Михайло Ломоносов. </a:t>
            </a:r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                             Сентября 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20 дня </a:t>
            </a:r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1763</a:t>
            </a:r>
            <a:endParaRPr lang="ru-RU" sz="2400" b="1" dirty="0">
              <a:effectLst/>
              <a:latin typeface="Monotype Corsiva" pitchFamily="66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123728" y="3717032"/>
            <a:ext cx="49685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876256" y="4221088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55576" y="4653136"/>
            <a:ext cx="76328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755576" y="5517232"/>
            <a:ext cx="1944216" cy="5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55576" y="5085184"/>
            <a:ext cx="76328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714" y="18455"/>
            <a:ext cx="5667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664629" y="83512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70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664"/>
            <a:ext cx="5715000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0164" y="6021288"/>
            <a:ext cx="6514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Посещение Екатериной Второй дома Ломоносова М.В.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723700" y="10821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76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&amp;Acy;&amp;dcy;&amp;mcy;&amp;icy;&amp;rcy;&amp;acy;&amp;lcy;&amp;tcy;&amp;iecy;&amp;jcy;&amp;scy;&amp;tcy;&amp;vcy;-&amp;kcy;&amp;ocy;&amp;lcy;&amp;lcy;&amp;iecy;&amp;gcy;&amp;icy;&amp;y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13" y="74143"/>
            <a:ext cx="1872208" cy="22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102864"/>
            <a:ext cx="59046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АДМИРАЛТЕЙСТВ-КОЛЛЕГИЯ-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Центральный государственный орган управления ВМФ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Российской империи, 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1718-1827.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Ведала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верфями, полотняными и канатными заводами, строительством гаваней и портов, подготовкой, вооружением 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снабжением ВМФ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35688" y="3974763"/>
            <a:ext cx="280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Постройка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Адмиралтейства</a:t>
            </a:r>
            <a:endParaRPr lang="ru-RU" sz="2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1" y="2683072"/>
            <a:ext cx="5873287" cy="417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723700" y="10075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0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064"/>
            <a:ext cx="3887639" cy="603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783" y="193318"/>
            <a:ext cx="2882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Издатель А.П. Соколов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3968" y="1052736"/>
            <a:ext cx="486365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«О северном плавании на восток по Сибирскому океану»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(1764 год)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«Прибавление второе, сочиненное по новым известиям промышленников»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(1764 год)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«Инструкция морским командующим офицерам , отправляющимся к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поисканию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пути на восток Северным океаном»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(1765 год)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723700" y="10821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76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589" y="5804"/>
            <a:ext cx="554461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417" y="5519172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Полярная карта, приложенная к рукописи М. В. Ломоносова «Краткое описание разных путешествий по северным морям и показание возможного проходу Сибирским океаном в Восточную Индию» (1763 г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.)</a:t>
            </a:r>
            <a:endParaRPr lang="ru-RU" sz="2000" b="1" dirty="0">
              <a:solidFill>
                <a:srgbClr val="000000"/>
              </a:solidFill>
              <a:effectLst/>
              <a:latin typeface="Microsoft Sans Serif"/>
              <a:ea typeface="Microsoft Sans Serif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723700" y="10821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55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папа.FA18124C2635408\Desktop\ПОЛЯРКА ЧИЧАГОВ\Архив\Чичагов картинки\6f47111c4f1b92fc934cf887f6899f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031"/>
            <a:ext cx="5421982" cy="538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417" y="5877272"/>
            <a:ext cx="8640960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Предполагаемый маршрут  полярной  экспедиции Чичагова В.Я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.</a:t>
            </a:r>
            <a:endParaRPr lang="ru-RU" sz="3200" b="1" dirty="0">
              <a:solidFill>
                <a:srgbClr val="000000"/>
              </a:solidFill>
              <a:effectLst/>
              <a:latin typeface="Microsoft Sans Serif"/>
              <a:ea typeface="Microsoft Sans Serif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723700" y="10821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35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64" y="5229200"/>
            <a:ext cx="7852118" cy="150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24" y="1806352"/>
            <a:ext cx="783938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" y="0"/>
            <a:ext cx="9100001" cy="143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1108775"/>
            <a:ext cx="6849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/>
                <a:ea typeface="Microsoft Sans Serif"/>
              </a:rPr>
              <a:t>(Указом </a:t>
            </a:r>
            <a:r>
              <a:rPr lang="ru-RU" sz="2000" b="1" dirty="0" smtClean="0">
                <a:latin typeface="Times New Roman"/>
                <a:ea typeface="Times New Roman"/>
              </a:rPr>
              <a:t>императрицы Екатерины </a:t>
            </a:r>
            <a:r>
              <a:rPr lang="en-US" sz="2000" b="1" dirty="0" smtClean="0">
                <a:latin typeface="Times New Roman"/>
                <a:ea typeface="Times New Roman"/>
              </a:rPr>
              <a:t>II </a:t>
            </a:r>
            <a:r>
              <a:rPr lang="ru-RU" sz="2000" b="1" dirty="0" smtClean="0">
                <a:latin typeface="Times New Roman"/>
                <a:ea typeface="Microsoft Sans Serif"/>
              </a:rPr>
              <a:t>от 14 мая 1764 года)</a:t>
            </a:r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613162" y="4941168"/>
            <a:ext cx="6312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15616" y="6309320"/>
            <a:ext cx="64975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867964" y="3140968"/>
            <a:ext cx="73764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867964" y="3645024"/>
            <a:ext cx="73764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867964" y="4149080"/>
            <a:ext cx="607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810767" y="2708920"/>
            <a:ext cx="73764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10767" y="2276872"/>
            <a:ext cx="73764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8616307" y="52947"/>
            <a:ext cx="527693" cy="49573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8743539" y="86489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19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1141</TotalTime>
  <Words>744</Words>
  <Application>Microsoft Office PowerPoint</Application>
  <PresentationFormat>Экран (4:3)</PresentationFormat>
  <Paragraphs>93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папа</cp:lastModifiedBy>
  <cp:revision>62</cp:revision>
  <dcterms:modified xsi:type="dcterms:W3CDTF">2020-05-18T05:24:14Z</dcterms:modified>
</cp:coreProperties>
</file>